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B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2" autoAdjust="0"/>
    <p:restoredTop sz="94660"/>
  </p:normalViewPr>
  <p:slideViewPr>
    <p:cSldViewPr snapToGrid="0">
      <p:cViewPr>
        <p:scale>
          <a:sx n="66" d="100"/>
          <a:sy n="66" d="100"/>
        </p:scale>
        <p:origin x="154" y="6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8B027A-5AD1-4ED7-8140-39B12E9BD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D95CA4C-F064-46DC-B7CA-B1DFCE511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483B664-2FC7-43FE-97E1-59311188A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423D-FAAE-4166-B542-D52F906957CB}" type="datetimeFigureOut">
              <a:rPr lang="hr-HR" smtClean="0"/>
              <a:t>8.12.2020.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588747A-5F2A-4C71-9824-A16BDCACC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F8206EE-8BB1-43B2-9AAC-E530F79F1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5657-0591-4A77-BDD4-A7AEA791D1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218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4D84E4-66A5-4297-8052-76ED729D6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1522B40-B6C4-446E-B996-E4B895B17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EA07F4B-5970-4E39-A25B-CF1C90937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423D-FAAE-4166-B542-D52F906957CB}" type="datetimeFigureOut">
              <a:rPr lang="hr-HR" smtClean="0"/>
              <a:t>8.12.2020.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699D9F2-0A7F-4044-A0A6-754C1A195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7410AEB-55B2-42D9-87CD-3C7612C69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5657-0591-4A77-BDD4-A7AEA791D1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987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E2897E7-61F7-4FCC-AEEE-DF53B7DF06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9B18550-5AF6-402B-B539-B7B4714F7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F1707B5-41C9-461D-AF1B-24D896686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423D-FAAE-4166-B542-D52F906957CB}" type="datetimeFigureOut">
              <a:rPr lang="hr-HR" smtClean="0"/>
              <a:t>8.12.2020.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058108-3321-4A19-9066-AC6AA9B0B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30AA1E5-912E-44E0-BC82-C03253F5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5657-0591-4A77-BDD4-A7AEA791D1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201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556D11-3662-4812-BA73-4414875C4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61F70F-F50C-44B0-8EBC-D09336BCB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CFBFA74-2100-4575-AF36-6FFA952B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423D-FAAE-4166-B542-D52F906957CB}" type="datetimeFigureOut">
              <a:rPr lang="hr-HR" smtClean="0"/>
              <a:t>8.12.2020.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6B86BB5-5E6C-41C1-B8D8-59987B624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9AB8C36-D8EF-468A-9FC4-DB33120B6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5657-0591-4A77-BDD4-A7AEA791D1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375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4D49CB-AFED-4537-9A66-2ED96C0D7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25FC5B9-E40F-4EE5-B167-8D6DC7D24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126C5E3-A90E-484C-A90A-EA2624E65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423D-FAAE-4166-B542-D52F906957CB}" type="datetimeFigureOut">
              <a:rPr lang="hr-HR" smtClean="0"/>
              <a:t>8.12.2020.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5ABE57F-4ABC-47F4-A2BA-C5D989C7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902B28F-A150-4BD0-B3BA-C9C580F59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5657-0591-4A77-BDD4-A7AEA791D1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456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91F154-52FE-4949-AE3A-07E8CDDA6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CEE9E9-EC78-4717-9571-A97B43869F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64A4560-2622-40E8-AA5C-515CBA02B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257D460-DF30-4901-BE0D-9897C845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423D-FAAE-4166-B542-D52F906957CB}" type="datetimeFigureOut">
              <a:rPr lang="hr-HR" smtClean="0"/>
              <a:t>8.12.2020.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AA89E20-F02F-4562-B8AF-F19B24B3A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FCE57B7-34DA-4C57-BBA8-A03118BA7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5657-0591-4A77-BDD4-A7AEA791D1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339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0ADE98-CD53-4B36-B9CA-05C2E747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B8BE60B-8D0D-4523-A71E-7EF056457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1B64583-BDA9-4971-A262-DFE6D56A5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E23B866-B3EA-42D9-9542-8D6DA570E2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682D128-2733-4214-A1E3-ACFC4BBB7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325A79E-75EF-41F6-885C-6587A8350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423D-FAAE-4166-B542-D52F906957CB}" type="datetimeFigureOut">
              <a:rPr lang="hr-HR" smtClean="0"/>
              <a:t>8.12.2020.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ED8FA5F-F365-440E-9F6C-4A7D9D38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5523C87-0CDC-4AED-90DA-23469A81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5657-0591-4A77-BDD4-A7AEA791D1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093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1BC00-D1FD-4A4A-968C-AE8AD374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5904B6F-BC79-489F-BF85-7BA69C070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423D-FAAE-4166-B542-D52F906957CB}" type="datetimeFigureOut">
              <a:rPr lang="hr-HR" smtClean="0"/>
              <a:t>8.12.2020.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F924834-9AB4-4A74-9CE0-84BBA521A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A8D10F3-ED7C-422F-ADBE-9ECF3A330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5657-0591-4A77-BDD4-A7AEA791D1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37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74C557E-47CC-4473-8198-5E73853F6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423D-FAAE-4166-B542-D52F906957CB}" type="datetimeFigureOut">
              <a:rPr lang="hr-HR" smtClean="0"/>
              <a:t>8.12.2020.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A3C83E3-734F-46A6-9D57-C6AC56DAB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685CDDE-1710-44E7-BD16-30CFB39D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5657-0591-4A77-BDD4-A7AEA791D1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413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9086A3-1278-4F06-8F4F-D9FC2BA18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C67A10-832E-46D4-884E-56A5F48F4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D16D42C-9964-4699-B5B0-658F9ACFD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34726EE-CF08-444C-8961-C5A53D8E9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423D-FAAE-4166-B542-D52F906957CB}" type="datetimeFigureOut">
              <a:rPr lang="hr-HR" smtClean="0"/>
              <a:t>8.12.2020.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2064007-7F1F-4BD9-9D47-1E04AD8A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7E86FE5-D81D-4024-BCB2-885D2A9A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5657-0591-4A77-BDD4-A7AEA791D1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883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C7A66B-E489-4493-941A-BC1DC7872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1689282-E02D-4BB7-B070-0675AB86D6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9BF2883-8AFC-4B7A-81B2-04F670F12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F867D7B-D062-42BF-B55D-F3E6E3BA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423D-FAAE-4166-B542-D52F906957CB}" type="datetimeFigureOut">
              <a:rPr lang="hr-HR" smtClean="0"/>
              <a:t>8.12.2020.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C9423CA-5C8C-4C92-916F-D52A47E6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C1E67BC-FC11-4320-AD5C-1B91E5D2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5657-0591-4A77-BDD4-A7AEA791D1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936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ABE974C-99D7-4EAD-8603-631EACE2C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48C2D94-4E55-4647-9EB4-FCEBE032C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AA7AC29-0AFB-49F7-9D55-B6C94B88E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0423D-FAAE-4166-B542-D52F906957CB}" type="datetimeFigureOut">
              <a:rPr lang="hr-HR" smtClean="0"/>
              <a:t>8.12.2020.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695F4E-CF5D-4D59-9C07-149671A07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881823B-5EF6-4430-AD79-60BE06AA0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D5657-0591-4A77-BDD4-A7AEA791D1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970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Jednakokračni trokut 10">
            <a:extLst>
              <a:ext uri="{FF2B5EF4-FFF2-40B4-BE49-F238E27FC236}">
                <a16:creationId xmlns:a16="http://schemas.microsoft.com/office/drawing/2014/main" id="{2B4CF7E9-CEB2-4A84-B7C6-4104083ADA86}"/>
              </a:ext>
            </a:extLst>
          </p:cNvPr>
          <p:cNvSpPr/>
          <p:nvPr/>
        </p:nvSpPr>
        <p:spPr>
          <a:xfrm flipV="1">
            <a:off x="1677915" y="-142406"/>
            <a:ext cx="2716634" cy="2586536"/>
          </a:xfrm>
          <a:prstGeom prst="triangl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Jednakokračni trokut 16">
            <a:extLst>
              <a:ext uri="{FF2B5EF4-FFF2-40B4-BE49-F238E27FC236}">
                <a16:creationId xmlns:a16="http://schemas.microsoft.com/office/drawing/2014/main" id="{677E1E84-EB9A-4996-A108-14E783DD3057}"/>
              </a:ext>
            </a:extLst>
          </p:cNvPr>
          <p:cNvSpPr/>
          <p:nvPr/>
        </p:nvSpPr>
        <p:spPr>
          <a:xfrm>
            <a:off x="4677770" y="5360564"/>
            <a:ext cx="1899200" cy="1466607"/>
          </a:xfrm>
          <a:prstGeom prst="triangl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8" name="제목 6">
            <a:extLst>
              <a:ext uri="{FF2B5EF4-FFF2-40B4-BE49-F238E27FC236}">
                <a16:creationId xmlns:a16="http://schemas.microsoft.com/office/drawing/2014/main" id="{C1982254-9858-43F1-9182-C5EDCB59B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6605" y="2943354"/>
            <a:ext cx="6818438" cy="1917986"/>
          </a:xfrm>
        </p:spPr>
        <p:txBody>
          <a:bodyPr/>
          <a:lstStyle/>
          <a:p>
            <a:pPr algn="l"/>
            <a:r>
              <a:rPr lang="en-US" altLang="ko-KR" dirty="0"/>
              <a:t>POWERPOINT</a:t>
            </a:r>
            <a:br>
              <a:rPr lang="en-US" altLang="ko-KR" dirty="0">
                <a:solidFill>
                  <a:srgbClr val="FF0000"/>
                </a:solidFill>
              </a:rPr>
            </a:br>
            <a:r>
              <a:rPr lang="en-US" altLang="ko-K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TEMPLATE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Jednakokračni trokut 8">
            <a:extLst>
              <a:ext uri="{FF2B5EF4-FFF2-40B4-BE49-F238E27FC236}">
                <a16:creationId xmlns:a16="http://schemas.microsoft.com/office/drawing/2014/main" id="{5C48DF7A-A042-4554-99C9-772E2B42963B}"/>
              </a:ext>
            </a:extLst>
          </p:cNvPr>
          <p:cNvSpPr/>
          <p:nvPr/>
        </p:nvSpPr>
        <p:spPr>
          <a:xfrm flipV="1">
            <a:off x="783673" y="-39826"/>
            <a:ext cx="1879133" cy="1730857"/>
          </a:xfrm>
          <a:prstGeom prst="triangl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Jednakokračni trokut 14">
            <a:extLst>
              <a:ext uri="{FF2B5EF4-FFF2-40B4-BE49-F238E27FC236}">
                <a16:creationId xmlns:a16="http://schemas.microsoft.com/office/drawing/2014/main" id="{DE3CC830-D94D-4AD8-BA13-159697BC7663}"/>
              </a:ext>
            </a:extLst>
          </p:cNvPr>
          <p:cNvSpPr/>
          <p:nvPr/>
        </p:nvSpPr>
        <p:spPr>
          <a:xfrm rot="10800000" flipV="1">
            <a:off x="4281883" y="5927054"/>
            <a:ext cx="1215704" cy="916896"/>
          </a:xfrm>
          <a:prstGeom prst="triangl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3F328529-1FFB-484A-94DB-59A849D598A2}"/>
              </a:ext>
            </a:extLst>
          </p:cNvPr>
          <p:cNvSpPr/>
          <p:nvPr/>
        </p:nvSpPr>
        <p:spPr>
          <a:xfrm>
            <a:off x="1080409" y="3248777"/>
            <a:ext cx="136036" cy="14093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215C6DF6-6643-4EAC-A235-AADEED688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559" y="-266221"/>
            <a:ext cx="3335220" cy="3535333"/>
          </a:xfrm>
          <a:prstGeom prst="ellipse">
            <a:avLst/>
          </a:prstGeom>
        </p:spPr>
      </p:pic>
      <p:sp>
        <p:nvSpPr>
          <p:cNvPr id="24" name="Dijagram toka: Ručni unos 23">
            <a:extLst>
              <a:ext uri="{FF2B5EF4-FFF2-40B4-BE49-F238E27FC236}">
                <a16:creationId xmlns:a16="http://schemas.microsoft.com/office/drawing/2014/main" id="{75B2192E-0F94-4211-ADB1-0924AC091713}"/>
              </a:ext>
            </a:extLst>
          </p:cNvPr>
          <p:cNvSpPr/>
          <p:nvPr/>
        </p:nvSpPr>
        <p:spPr>
          <a:xfrm>
            <a:off x="6783442" y="59537"/>
            <a:ext cx="5516880" cy="689846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863 w 10000"/>
              <a:gd name="connsiteY0" fmla="*/ 86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863 w 10000"/>
              <a:gd name="connsiteY4" fmla="*/ 864 h 10000"/>
              <a:gd name="connsiteX0" fmla="*/ 5863 w 10000"/>
              <a:gd name="connsiteY0" fmla="*/ 86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863 w 10000"/>
              <a:gd name="connsiteY4" fmla="*/ 864 h 10000"/>
              <a:gd name="connsiteX0" fmla="*/ 5778 w 10000"/>
              <a:gd name="connsiteY0" fmla="*/ 1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778 w 10000"/>
              <a:gd name="connsiteY4" fmla="*/ 12 h 10000"/>
              <a:gd name="connsiteX0" fmla="*/ 5799 w 10000"/>
              <a:gd name="connsiteY0" fmla="*/ 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799 w 10000"/>
              <a:gd name="connsiteY4" fmla="*/ 1 h 10000"/>
              <a:gd name="connsiteX0" fmla="*/ 6031 w 10000"/>
              <a:gd name="connsiteY0" fmla="*/ 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6031 w 10000"/>
              <a:gd name="connsiteY4" fmla="*/ 16 h 10000"/>
              <a:gd name="connsiteX0" fmla="*/ 5883 w 9852"/>
              <a:gd name="connsiteY0" fmla="*/ 16 h 10059"/>
              <a:gd name="connsiteX1" fmla="*/ 9852 w 9852"/>
              <a:gd name="connsiteY1" fmla="*/ 0 h 10059"/>
              <a:gd name="connsiteX2" fmla="*/ 9852 w 9852"/>
              <a:gd name="connsiteY2" fmla="*/ 10000 h 10059"/>
              <a:gd name="connsiteX3" fmla="*/ 0 w 9852"/>
              <a:gd name="connsiteY3" fmla="*/ 10059 h 10059"/>
              <a:gd name="connsiteX4" fmla="*/ 5883 w 9852"/>
              <a:gd name="connsiteY4" fmla="*/ 16 h 1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2" h="10059">
                <a:moveTo>
                  <a:pt x="5883" y="16"/>
                </a:moveTo>
                <a:lnTo>
                  <a:pt x="9852" y="0"/>
                </a:lnTo>
                <a:lnTo>
                  <a:pt x="9852" y="10000"/>
                </a:lnTo>
                <a:lnTo>
                  <a:pt x="0" y="10059"/>
                </a:lnTo>
                <a:cubicBezTo>
                  <a:pt x="1954" y="7014"/>
                  <a:pt x="3816" y="3106"/>
                  <a:pt x="5883" y="16"/>
                </a:cubicBez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8" name="Jednakokračni trokut 27">
            <a:extLst>
              <a:ext uri="{FF2B5EF4-FFF2-40B4-BE49-F238E27FC236}">
                <a16:creationId xmlns:a16="http://schemas.microsoft.com/office/drawing/2014/main" id="{B1D95299-71F8-4F39-80C7-A61A6CDE6712}"/>
              </a:ext>
            </a:extLst>
          </p:cNvPr>
          <p:cNvSpPr/>
          <p:nvPr/>
        </p:nvSpPr>
        <p:spPr>
          <a:xfrm flipV="1">
            <a:off x="3869265" y="-47106"/>
            <a:ext cx="973980" cy="893800"/>
          </a:xfrm>
          <a:prstGeom prst="triangl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21060A41-9D51-43AB-AEBE-BB12F2F8CA55}"/>
              </a:ext>
            </a:extLst>
          </p:cNvPr>
          <p:cNvSpPr txBox="1"/>
          <p:nvPr/>
        </p:nvSpPr>
        <p:spPr>
          <a:xfrm>
            <a:off x="117182" y="5754208"/>
            <a:ext cx="2936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badi Extra Light" panose="020B0204020104020204" pitchFamily="34" charset="0"/>
              </a:rPr>
              <a:t>V. osnovna škola Varaždin </a:t>
            </a:r>
          </a:p>
          <a:p>
            <a:r>
              <a:rPr lang="hr-HR" dirty="0">
                <a:latin typeface="Abadi Extra Light" panose="020B0204020104020204" pitchFamily="34" charset="0"/>
              </a:rPr>
              <a:t>Vatrogasna ulica 5,</a:t>
            </a:r>
          </a:p>
          <a:p>
            <a:r>
              <a:rPr lang="hr-HR" dirty="0">
                <a:latin typeface="Abadi Extra Light" panose="020B0204020104020204" pitchFamily="34" charset="0"/>
              </a:rPr>
              <a:t>42 000 Varaždin</a:t>
            </a:r>
          </a:p>
        </p:txBody>
      </p:sp>
    </p:spTree>
    <p:extLst>
      <p:ext uri="{BB962C8B-B14F-4D97-AF65-F5344CB8AC3E}">
        <p14:creationId xmlns:p14="http://schemas.microsoft.com/office/powerpoint/2010/main" val="3588096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8EAD1F-EF50-404C-AEEF-7E264B98D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038" y="540702"/>
            <a:ext cx="6223000" cy="1325563"/>
          </a:xfrm>
        </p:spPr>
        <p:txBody>
          <a:bodyPr/>
          <a:lstStyle/>
          <a:p>
            <a:r>
              <a:rPr lang="hr-HR" altLang="ko-KR" dirty="0"/>
              <a:t>SADRŽAJ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BC70B3-8FE5-445B-A9C1-DE3529FFD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722" y="1866265"/>
            <a:ext cx="6223000" cy="435133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defRPr/>
            </a:pPr>
            <a:r>
              <a:rPr lang="en-US" altLang="ko-KR" sz="2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01 </a:t>
            </a:r>
            <a:r>
              <a:rPr lang="en-US" altLang="ko-KR" sz="2800" b="1" dirty="0">
                <a:solidFill>
                  <a:srgbClr val="003942"/>
                </a:solidFill>
                <a:latin typeface="+mj-lt"/>
              </a:rPr>
              <a:t> Write here a title</a:t>
            </a:r>
          </a:p>
          <a:p>
            <a:pPr>
              <a:lnSpc>
                <a:spcPct val="170000"/>
              </a:lnSpc>
              <a:defRPr/>
            </a:pPr>
            <a:r>
              <a:rPr lang="en-US" altLang="ko-KR" sz="2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02</a:t>
            </a:r>
            <a:r>
              <a:rPr lang="en-US" altLang="ko-KR" sz="2800" b="1" dirty="0">
                <a:solidFill>
                  <a:srgbClr val="003942"/>
                </a:solidFill>
                <a:latin typeface="+mj-lt"/>
              </a:rPr>
              <a:t>  Write here a title</a:t>
            </a:r>
          </a:p>
          <a:p>
            <a:pPr>
              <a:lnSpc>
                <a:spcPct val="170000"/>
              </a:lnSpc>
              <a:defRPr/>
            </a:pPr>
            <a:r>
              <a:rPr lang="en-US" altLang="ko-KR" sz="2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03</a:t>
            </a:r>
            <a:r>
              <a:rPr lang="en-US" altLang="ko-KR" sz="2800" b="1" dirty="0">
                <a:solidFill>
                  <a:srgbClr val="003942"/>
                </a:solidFill>
                <a:latin typeface="+mj-lt"/>
              </a:rPr>
              <a:t>  Write here a title</a:t>
            </a:r>
          </a:p>
          <a:p>
            <a:pPr>
              <a:lnSpc>
                <a:spcPct val="170000"/>
              </a:lnSpc>
              <a:defRPr/>
            </a:pPr>
            <a:r>
              <a:rPr lang="en-US" altLang="ko-KR" sz="2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04</a:t>
            </a:r>
            <a:r>
              <a:rPr lang="en-US" altLang="ko-KR" sz="2800" b="1" dirty="0">
                <a:solidFill>
                  <a:srgbClr val="003942"/>
                </a:solidFill>
                <a:latin typeface="+mj-lt"/>
              </a:rPr>
              <a:t>  Write here a title</a:t>
            </a:r>
          </a:p>
          <a:p>
            <a:pPr>
              <a:lnSpc>
                <a:spcPct val="170000"/>
              </a:lnSpc>
              <a:defRPr/>
            </a:pPr>
            <a:r>
              <a:rPr lang="en-US" altLang="ko-KR" sz="2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05</a:t>
            </a:r>
            <a:r>
              <a:rPr lang="en-US" altLang="ko-KR" sz="2800" b="1" dirty="0">
                <a:solidFill>
                  <a:srgbClr val="003942"/>
                </a:solidFill>
                <a:latin typeface="+mj-lt"/>
              </a:rPr>
              <a:t>  Write here a title</a:t>
            </a:r>
            <a:endParaRPr lang="hr-HR" dirty="0"/>
          </a:p>
        </p:txBody>
      </p:sp>
      <p:sp>
        <p:nvSpPr>
          <p:cNvPr id="5" name="Dijagram toka: Ručni unos 23">
            <a:extLst>
              <a:ext uri="{FF2B5EF4-FFF2-40B4-BE49-F238E27FC236}">
                <a16:creationId xmlns:a16="http://schemas.microsoft.com/office/drawing/2014/main" id="{6325DF41-D4BE-4FBA-B02F-8B19727F63B7}"/>
              </a:ext>
            </a:extLst>
          </p:cNvPr>
          <p:cNvSpPr/>
          <p:nvPr/>
        </p:nvSpPr>
        <p:spPr>
          <a:xfrm flipH="1">
            <a:off x="-4288" y="-234798"/>
            <a:ext cx="3133568" cy="714377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863 w 10000"/>
              <a:gd name="connsiteY0" fmla="*/ 86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863 w 10000"/>
              <a:gd name="connsiteY4" fmla="*/ 864 h 10000"/>
              <a:gd name="connsiteX0" fmla="*/ 5863 w 10000"/>
              <a:gd name="connsiteY0" fmla="*/ 86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863 w 10000"/>
              <a:gd name="connsiteY4" fmla="*/ 864 h 10000"/>
              <a:gd name="connsiteX0" fmla="*/ 5778 w 10000"/>
              <a:gd name="connsiteY0" fmla="*/ 1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778 w 10000"/>
              <a:gd name="connsiteY4" fmla="*/ 12 h 10000"/>
              <a:gd name="connsiteX0" fmla="*/ 5799 w 10000"/>
              <a:gd name="connsiteY0" fmla="*/ 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799 w 10000"/>
              <a:gd name="connsiteY4" fmla="*/ 1 h 10000"/>
              <a:gd name="connsiteX0" fmla="*/ 6031 w 10000"/>
              <a:gd name="connsiteY0" fmla="*/ 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6031 w 10000"/>
              <a:gd name="connsiteY4" fmla="*/ 16 h 10000"/>
              <a:gd name="connsiteX0" fmla="*/ 5883 w 9852"/>
              <a:gd name="connsiteY0" fmla="*/ 16 h 10059"/>
              <a:gd name="connsiteX1" fmla="*/ 9852 w 9852"/>
              <a:gd name="connsiteY1" fmla="*/ 0 h 10059"/>
              <a:gd name="connsiteX2" fmla="*/ 9852 w 9852"/>
              <a:gd name="connsiteY2" fmla="*/ 10000 h 10059"/>
              <a:gd name="connsiteX3" fmla="*/ 0 w 9852"/>
              <a:gd name="connsiteY3" fmla="*/ 10059 h 10059"/>
              <a:gd name="connsiteX4" fmla="*/ 5883 w 9852"/>
              <a:gd name="connsiteY4" fmla="*/ 16 h 10059"/>
              <a:gd name="connsiteX0" fmla="*/ 7884 w 10000"/>
              <a:gd name="connsiteY0" fmla="*/ 16 h 10000"/>
              <a:gd name="connsiteX1" fmla="*/ 10000 w 10000"/>
              <a:gd name="connsiteY1" fmla="*/ 0 h 10000"/>
              <a:gd name="connsiteX2" fmla="*/ 10000 w 10000"/>
              <a:gd name="connsiteY2" fmla="*/ 9941 h 10000"/>
              <a:gd name="connsiteX3" fmla="*/ 0 w 10000"/>
              <a:gd name="connsiteY3" fmla="*/ 10000 h 10000"/>
              <a:gd name="connsiteX4" fmla="*/ 7884 w 10000"/>
              <a:gd name="connsiteY4" fmla="*/ 1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7884" y="16"/>
                </a:moveTo>
                <a:lnTo>
                  <a:pt x="10000" y="0"/>
                </a:lnTo>
                <a:lnTo>
                  <a:pt x="10000" y="9941"/>
                </a:lnTo>
                <a:lnTo>
                  <a:pt x="0" y="10000"/>
                </a:lnTo>
                <a:cubicBezTo>
                  <a:pt x="1983" y="6973"/>
                  <a:pt x="5786" y="3088"/>
                  <a:pt x="7884" y="16"/>
                </a:cubicBez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9" name="Jednakokračni trokut 8">
            <a:extLst>
              <a:ext uri="{FF2B5EF4-FFF2-40B4-BE49-F238E27FC236}">
                <a16:creationId xmlns:a16="http://schemas.microsoft.com/office/drawing/2014/main" id="{FD53351D-E538-4CA6-A3A9-AA8DCBD187E1}"/>
              </a:ext>
            </a:extLst>
          </p:cNvPr>
          <p:cNvSpPr/>
          <p:nvPr/>
        </p:nvSpPr>
        <p:spPr>
          <a:xfrm flipV="1">
            <a:off x="865685" y="0"/>
            <a:ext cx="1393621" cy="1227266"/>
          </a:xfrm>
          <a:prstGeom prst="triangl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Jednakokračni trokut 10">
            <a:extLst>
              <a:ext uri="{FF2B5EF4-FFF2-40B4-BE49-F238E27FC236}">
                <a16:creationId xmlns:a16="http://schemas.microsoft.com/office/drawing/2014/main" id="{AD8C7782-29FA-4B19-99CA-3BFC81F3F178}"/>
              </a:ext>
            </a:extLst>
          </p:cNvPr>
          <p:cNvSpPr/>
          <p:nvPr/>
        </p:nvSpPr>
        <p:spPr>
          <a:xfrm flipV="1">
            <a:off x="1343456" y="-234799"/>
            <a:ext cx="2220811" cy="2194560"/>
          </a:xfrm>
          <a:prstGeom prst="triangl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Jednakokračni trokut 12">
            <a:extLst>
              <a:ext uri="{FF2B5EF4-FFF2-40B4-BE49-F238E27FC236}">
                <a16:creationId xmlns:a16="http://schemas.microsoft.com/office/drawing/2014/main" id="{A4F2BDC4-95B7-478C-A285-DC461FCF1453}"/>
              </a:ext>
            </a:extLst>
          </p:cNvPr>
          <p:cNvSpPr/>
          <p:nvPr/>
        </p:nvSpPr>
        <p:spPr>
          <a:xfrm flipH="1">
            <a:off x="10449492" y="6039956"/>
            <a:ext cx="1005896" cy="818044"/>
          </a:xfrm>
          <a:prstGeom prst="triangl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Jednakokračni trokut 14">
            <a:extLst>
              <a:ext uri="{FF2B5EF4-FFF2-40B4-BE49-F238E27FC236}">
                <a16:creationId xmlns:a16="http://schemas.microsoft.com/office/drawing/2014/main" id="{046158C8-6D2B-4B4B-AC7A-9C37F780AEA2}"/>
              </a:ext>
            </a:extLst>
          </p:cNvPr>
          <p:cNvSpPr/>
          <p:nvPr/>
        </p:nvSpPr>
        <p:spPr>
          <a:xfrm flipH="1">
            <a:off x="9347200" y="5682807"/>
            <a:ext cx="1743045" cy="1696277"/>
          </a:xfrm>
          <a:prstGeom prst="triangl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8F183245-5F91-4AB2-A561-B1B7B3B76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251" y="0"/>
            <a:ext cx="2075988" cy="220054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6519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9E4F15-475A-4739-92F1-ACF035FD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666" y="365125"/>
            <a:ext cx="7522654" cy="1325563"/>
          </a:xfrm>
        </p:spPr>
        <p:txBody>
          <a:bodyPr/>
          <a:lstStyle/>
          <a:p>
            <a:r>
              <a:rPr lang="hr-HR" altLang="ko-KR" b="1" dirty="0"/>
              <a:t>NASLOV</a:t>
            </a:r>
            <a:endParaRPr lang="hr-HR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301B5F-4508-4F5F-B21D-DCDD9DAAB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66" y="1825625"/>
            <a:ext cx="7522653" cy="435133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7" name="Jednakokračni trokut 6">
            <a:extLst>
              <a:ext uri="{FF2B5EF4-FFF2-40B4-BE49-F238E27FC236}">
                <a16:creationId xmlns:a16="http://schemas.microsoft.com/office/drawing/2014/main" id="{746816EF-942F-4D2D-B2A5-79C89FE35C29}"/>
              </a:ext>
            </a:extLst>
          </p:cNvPr>
          <p:cNvSpPr/>
          <p:nvPr/>
        </p:nvSpPr>
        <p:spPr>
          <a:xfrm>
            <a:off x="11466606" y="6322035"/>
            <a:ext cx="725394" cy="535965"/>
          </a:xfrm>
          <a:prstGeom prst="triangle">
            <a:avLst>
              <a:gd name="adj" fmla="val 49359"/>
            </a:avLst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9" name="Jednakokračni trokut 8">
            <a:extLst>
              <a:ext uri="{FF2B5EF4-FFF2-40B4-BE49-F238E27FC236}">
                <a16:creationId xmlns:a16="http://schemas.microsoft.com/office/drawing/2014/main" id="{868A3211-9098-4371-AA62-54C21ED782F9}"/>
              </a:ext>
            </a:extLst>
          </p:cNvPr>
          <p:cNvSpPr/>
          <p:nvPr/>
        </p:nvSpPr>
        <p:spPr>
          <a:xfrm flipH="1">
            <a:off x="-219268" y="5463761"/>
            <a:ext cx="2114935" cy="1696277"/>
          </a:xfrm>
          <a:prstGeom prst="triangl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371880DE-3677-4F58-A068-2626C18CB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7" y="150162"/>
            <a:ext cx="1386046" cy="1469209"/>
          </a:xfrm>
          <a:prstGeom prst="ellipse">
            <a:avLst/>
          </a:prstGeom>
        </p:spPr>
      </p:pic>
      <p:sp>
        <p:nvSpPr>
          <p:cNvPr id="17" name="Jednakokračni trokut 16">
            <a:extLst>
              <a:ext uri="{FF2B5EF4-FFF2-40B4-BE49-F238E27FC236}">
                <a16:creationId xmlns:a16="http://schemas.microsoft.com/office/drawing/2014/main" id="{51CEB515-454D-462C-9E72-E3C0A8C56C25}"/>
              </a:ext>
            </a:extLst>
          </p:cNvPr>
          <p:cNvSpPr/>
          <p:nvPr/>
        </p:nvSpPr>
        <p:spPr>
          <a:xfrm flipH="1">
            <a:off x="838199" y="5872480"/>
            <a:ext cx="1237192" cy="985520"/>
          </a:xfrm>
          <a:prstGeom prst="triangl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9" name="Jednakokračni trokut 18">
            <a:extLst>
              <a:ext uri="{FF2B5EF4-FFF2-40B4-BE49-F238E27FC236}">
                <a16:creationId xmlns:a16="http://schemas.microsoft.com/office/drawing/2014/main" id="{38C9FFF8-5435-4B75-AFEF-9536B72DDAC9}"/>
              </a:ext>
            </a:extLst>
          </p:cNvPr>
          <p:cNvSpPr/>
          <p:nvPr/>
        </p:nvSpPr>
        <p:spPr>
          <a:xfrm flipV="1">
            <a:off x="9410700" y="3698453"/>
            <a:ext cx="2792540" cy="1538992"/>
          </a:xfrm>
          <a:prstGeom prst="triangl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20" name="Slika 19" descr="Slika na kojoj se prikazuje stambena zgrada&#10;&#10;Opis je automatski generiran">
            <a:extLst>
              <a:ext uri="{FF2B5EF4-FFF2-40B4-BE49-F238E27FC236}">
                <a16:creationId xmlns:a16="http://schemas.microsoft.com/office/drawing/2014/main" id="{53C1047B-2658-4DC1-9C00-511702958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75" y="0"/>
            <a:ext cx="2769025" cy="4589254"/>
          </a:xfrm>
          <a:prstGeom prst="flowChartOffpageConnector">
            <a:avLst/>
          </a:prstGeom>
        </p:spPr>
      </p:pic>
      <p:sp>
        <p:nvSpPr>
          <p:cNvPr id="21" name="Jednakokračni trokut 20">
            <a:extLst>
              <a:ext uri="{FF2B5EF4-FFF2-40B4-BE49-F238E27FC236}">
                <a16:creationId xmlns:a16="http://schemas.microsoft.com/office/drawing/2014/main" id="{2AC70269-EDC9-4583-8E94-17F9C01D4D66}"/>
              </a:ext>
            </a:extLst>
          </p:cNvPr>
          <p:cNvSpPr/>
          <p:nvPr/>
        </p:nvSpPr>
        <p:spPr>
          <a:xfrm>
            <a:off x="11165641" y="6176963"/>
            <a:ext cx="725394" cy="535965"/>
          </a:xfrm>
          <a:prstGeom prst="triangle">
            <a:avLst>
              <a:gd name="adj" fmla="val 49359"/>
            </a:avLst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2669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9E4F15-475A-4739-92F1-ACF035FD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666" y="365125"/>
            <a:ext cx="7522654" cy="1325563"/>
          </a:xfrm>
        </p:spPr>
        <p:txBody>
          <a:bodyPr/>
          <a:lstStyle/>
          <a:p>
            <a:r>
              <a:rPr lang="hr-HR" altLang="ko-KR" b="1" dirty="0"/>
              <a:t>NASLOV</a:t>
            </a:r>
            <a:endParaRPr lang="hr-HR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301B5F-4508-4F5F-B21D-DCDD9DAAB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66" y="1825625"/>
            <a:ext cx="7522653" cy="435133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7" name="Jednakokračni trokut 6">
            <a:extLst>
              <a:ext uri="{FF2B5EF4-FFF2-40B4-BE49-F238E27FC236}">
                <a16:creationId xmlns:a16="http://schemas.microsoft.com/office/drawing/2014/main" id="{746816EF-942F-4D2D-B2A5-79C89FE35C29}"/>
              </a:ext>
            </a:extLst>
          </p:cNvPr>
          <p:cNvSpPr/>
          <p:nvPr/>
        </p:nvSpPr>
        <p:spPr>
          <a:xfrm>
            <a:off x="11466606" y="6322035"/>
            <a:ext cx="725394" cy="535965"/>
          </a:xfrm>
          <a:prstGeom prst="triangle">
            <a:avLst>
              <a:gd name="adj" fmla="val 49359"/>
            </a:avLst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9" name="Jednakokračni trokut 8">
            <a:extLst>
              <a:ext uri="{FF2B5EF4-FFF2-40B4-BE49-F238E27FC236}">
                <a16:creationId xmlns:a16="http://schemas.microsoft.com/office/drawing/2014/main" id="{868A3211-9098-4371-AA62-54C21ED782F9}"/>
              </a:ext>
            </a:extLst>
          </p:cNvPr>
          <p:cNvSpPr/>
          <p:nvPr/>
        </p:nvSpPr>
        <p:spPr>
          <a:xfrm flipH="1">
            <a:off x="-219268" y="5463761"/>
            <a:ext cx="2114935" cy="1696277"/>
          </a:xfrm>
          <a:prstGeom prst="triangl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371880DE-3677-4F58-A068-2626C18CB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7" y="150162"/>
            <a:ext cx="1386046" cy="1469209"/>
          </a:xfrm>
          <a:prstGeom prst="ellipse">
            <a:avLst/>
          </a:prstGeom>
        </p:spPr>
      </p:pic>
      <p:sp>
        <p:nvSpPr>
          <p:cNvPr id="17" name="Jednakokračni trokut 16">
            <a:extLst>
              <a:ext uri="{FF2B5EF4-FFF2-40B4-BE49-F238E27FC236}">
                <a16:creationId xmlns:a16="http://schemas.microsoft.com/office/drawing/2014/main" id="{51CEB515-454D-462C-9E72-E3C0A8C56C25}"/>
              </a:ext>
            </a:extLst>
          </p:cNvPr>
          <p:cNvSpPr/>
          <p:nvPr/>
        </p:nvSpPr>
        <p:spPr>
          <a:xfrm flipH="1">
            <a:off x="838199" y="5872480"/>
            <a:ext cx="1237192" cy="985520"/>
          </a:xfrm>
          <a:prstGeom prst="triangl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9" name="Jednakokračni trokut 18">
            <a:extLst>
              <a:ext uri="{FF2B5EF4-FFF2-40B4-BE49-F238E27FC236}">
                <a16:creationId xmlns:a16="http://schemas.microsoft.com/office/drawing/2014/main" id="{38C9FFF8-5435-4B75-AFEF-9536B72DDAC9}"/>
              </a:ext>
            </a:extLst>
          </p:cNvPr>
          <p:cNvSpPr/>
          <p:nvPr/>
        </p:nvSpPr>
        <p:spPr>
          <a:xfrm flipV="1">
            <a:off x="9410700" y="3698453"/>
            <a:ext cx="2792540" cy="1538992"/>
          </a:xfrm>
          <a:prstGeom prst="triangl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20" name="Slika 19" descr="Slika na kojoj se prikazuje stambena zgrada&#10;&#10;Opis je automatski generiran">
            <a:extLst>
              <a:ext uri="{FF2B5EF4-FFF2-40B4-BE49-F238E27FC236}">
                <a16:creationId xmlns:a16="http://schemas.microsoft.com/office/drawing/2014/main" id="{53C1047B-2658-4DC1-9C00-511702958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75" y="0"/>
            <a:ext cx="2769025" cy="4589254"/>
          </a:xfrm>
          <a:prstGeom prst="flowChartOffpageConnector">
            <a:avLst/>
          </a:prstGeom>
        </p:spPr>
      </p:pic>
      <p:sp>
        <p:nvSpPr>
          <p:cNvPr id="21" name="Jednakokračni trokut 20">
            <a:extLst>
              <a:ext uri="{FF2B5EF4-FFF2-40B4-BE49-F238E27FC236}">
                <a16:creationId xmlns:a16="http://schemas.microsoft.com/office/drawing/2014/main" id="{2AC70269-EDC9-4583-8E94-17F9C01D4D66}"/>
              </a:ext>
            </a:extLst>
          </p:cNvPr>
          <p:cNvSpPr/>
          <p:nvPr/>
        </p:nvSpPr>
        <p:spPr>
          <a:xfrm>
            <a:off x="11165641" y="6176963"/>
            <a:ext cx="725394" cy="535965"/>
          </a:xfrm>
          <a:prstGeom prst="triangle">
            <a:avLst>
              <a:gd name="adj" fmla="val 49359"/>
            </a:avLst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768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20">
            <a:extLst>
              <a:ext uri="{FF2B5EF4-FFF2-40B4-BE49-F238E27FC236}">
                <a16:creationId xmlns:a16="http://schemas.microsoft.com/office/drawing/2014/main" id="{1FE21981-771D-4A29-8D3A-D068BE54B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7" descr="Slika na kojoj se prikazuje zgrada, na otvorenom, krov&#10;&#10;Opis je automatski generiran">
            <a:extLst>
              <a:ext uri="{FF2B5EF4-FFF2-40B4-BE49-F238E27FC236}">
                <a16:creationId xmlns:a16="http://schemas.microsoft.com/office/drawing/2014/main" id="{721E8832-7A8F-4D55-9E64-1E26B73EE7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" r="-1" b="23340"/>
          <a:stretch/>
        </p:blipFill>
        <p:spPr>
          <a:xfrm>
            <a:off x="20" y="-1"/>
            <a:ext cx="12009284" cy="6858000"/>
          </a:xfrm>
          <a:custGeom>
            <a:avLst/>
            <a:gdLst/>
            <a:ahLst/>
            <a:cxnLst/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5274945B-88FE-4ECD-892F-CEC2A666A7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3" r="-3" b="2407"/>
          <a:stretch/>
        </p:blipFill>
        <p:spPr>
          <a:xfrm>
            <a:off x="10115187" y="1238491"/>
            <a:ext cx="1985455" cy="1697749"/>
          </a:xfrm>
          <a:custGeom>
            <a:avLst/>
            <a:gdLst/>
            <a:ahLst/>
            <a:cxnLst/>
            <a:rect l="l" t="t" r="r" b="b"/>
            <a:pathLst>
              <a:path w="4166726" h="3681631">
                <a:moveTo>
                  <a:pt x="1199629" y="0"/>
                </a:moveTo>
                <a:cubicBezTo>
                  <a:pt x="1199629" y="0"/>
                  <a:pt x="1199629" y="0"/>
                  <a:pt x="2967099" y="0"/>
                </a:cubicBezTo>
                <a:cubicBezTo>
                  <a:pt x="3077805" y="0"/>
                  <a:pt x="3184693" y="60854"/>
                  <a:pt x="3238137" y="159741"/>
                </a:cubicBezTo>
                <a:cubicBezTo>
                  <a:pt x="3238137" y="159741"/>
                  <a:pt x="3238137" y="159741"/>
                  <a:pt x="4123780" y="1684879"/>
                </a:cubicBezTo>
                <a:cubicBezTo>
                  <a:pt x="4181042" y="1779962"/>
                  <a:pt x="4181042" y="1901669"/>
                  <a:pt x="4123780" y="1996753"/>
                </a:cubicBezTo>
                <a:cubicBezTo>
                  <a:pt x="4123780" y="1996753"/>
                  <a:pt x="4123780" y="1996753"/>
                  <a:pt x="3238137" y="3521891"/>
                </a:cubicBezTo>
                <a:cubicBezTo>
                  <a:pt x="3184693" y="3620778"/>
                  <a:pt x="3077805" y="3681631"/>
                  <a:pt x="2967099" y="3681631"/>
                </a:cubicBezTo>
                <a:cubicBezTo>
                  <a:pt x="2967099" y="3681631"/>
                  <a:pt x="2967099" y="3681631"/>
                  <a:pt x="1199629" y="3681631"/>
                </a:cubicBezTo>
                <a:cubicBezTo>
                  <a:pt x="1085105" y="3681631"/>
                  <a:pt x="982035" y="3620778"/>
                  <a:pt x="924774" y="3521891"/>
                </a:cubicBezTo>
                <a:cubicBezTo>
                  <a:pt x="924774" y="3521891"/>
                  <a:pt x="924774" y="3521891"/>
                  <a:pt x="42947" y="1996753"/>
                </a:cubicBezTo>
                <a:cubicBezTo>
                  <a:pt x="-14315" y="1901669"/>
                  <a:pt x="-14315" y="1779962"/>
                  <a:pt x="42947" y="1684879"/>
                </a:cubicBezTo>
                <a:cubicBezTo>
                  <a:pt x="42947" y="1684879"/>
                  <a:pt x="42947" y="1684879"/>
                  <a:pt x="924774" y="159741"/>
                </a:cubicBezTo>
                <a:cubicBezTo>
                  <a:pt x="982035" y="60854"/>
                  <a:pt x="1085105" y="0"/>
                  <a:pt x="1199629" y="0"/>
                </a:cubicBezTo>
                <a:close/>
              </a:path>
            </a:pathLst>
          </a:custGeom>
          <a:ln w="158750">
            <a:solidFill>
              <a:schemeClr val="bg1"/>
            </a:solidFill>
          </a:ln>
        </p:spPr>
      </p:pic>
      <p:sp>
        <p:nvSpPr>
          <p:cNvPr id="10" name="Strelica: peterokut 9">
            <a:extLst>
              <a:ext uri="{FF2B5EF4-FFF2-40B4-BE49-F238E27FC236}">
                <a16:creationId xmlns:a16="http://schemas.microsoft.com/office/drawing/2014/main" id="{886FD022-7544-44B2-B377-6B1A9CF2ED2C}"/>
              </a:ext>
            </a:extLst>
          </p:cNvPr>
          <p:cNvSpPr/>
          <p:nvPr/>
        </p:nvSpPr>
        <p:spPr>
          <a:xfrm>
            <a:off x="0" y="3517867"/>
            <a:ext cx="7349926" cy="2100806"/>
          </a:xfrm>
          <a:prstGeom prst="homePlate">
            <a:avLst/>
          </a:prstGeom>
          <a:gradFill flip="none" rotWithShape="1">
            <a:gsLst>
              <a:gs pos="0">
                <a:srgbClr val="E1BC4B">
                  <a:shade val="30000"/>
                  <a:satMod val="115000"/>
                  <a:lumMod val="85000"/>
                  <a:lumOff val="15000"/>
                  <a:alpha val="0"/>
                </a:srgbClr>
              </a:gs>
              <a:gs pos="50000">
                <a:srgbClr val="E1BC4B">
                  <a:shade val="67500"/>
                  <a:satMod val="115000"/>
                </a:srgbClr>
              </a:gs>
              <a:gs pos="100000">
                <a:srgbClr val="E1BC4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latin typeface="Arial Black" panose="020B0A04020102020204" pitchFamily="34" charset="0"/>
              </a:rPr>
              <a:t>V. osnovna škola Varaždin </a:t>
            </a:r>
          </a:p>
          <a:p>
            <a:pPr algn="ctr"/>
            <a:r>
              <a:rPr lang="hr-HR" sz="2400" b="1" dirty="0">
                <a:latin typeface="Arial Black" panose="020B0A04020102020204" pitchFamily="34" charset="0"/>
              </a:rPr>
              <a:t>Vatrogasna ulica 5,</a:t>
            </a:r>
          </a:p>
          <a:p>
            <a:pPr algn="ctr"/>
            <a:r>
              <a:rPr lang="hr-HR" sz="2400" b="1" dirty="0">
                <a:latin typeface="Arial Black" panose="020B0A04020102020204" pitchFamily="34" charset="0"/>
              </a:rPr>
              <a:t>42 000 Varaždin</a:t>
            </a:r>
          </a:p>
          <a:p>
            <a:pPr algn="ctr"/>
            <a:r>
              <a:rPr lang="hr-HR" sz="2400" b="1" dirty="0">
                <a:latin typeface="Arial Black" panose="020B0A04020102020204" pitchFamily="34" charset="0"/>
              </a:rPr>
              <a:t>tel./fax: 042/230 424</a:t>
            </a:r>
          </a:p>
          <a:p>
            <a:pPr algn="ctr"/>
            <a:r>
              <a:rPr lang="hr-HR" sz="2400" b="1" dirty="0" err="1">
                <a:latin typeface="Arial Black" panose="020B0A04020102020204" pitchFamily="34" charset="0"/>
              </a:rPr>
              <a:t>e-mail:peta@os-peta-vz.skole.hr</a:t>
            </a:r>
            <a:endParaRPr lang="hr-HR" sz="2400" b="1" dirty="0">
              <a:latin typeface="Arial Black" panose="020B0A04020102020204" pitchFamily="34" charset="0"/>
            </a:endParaRPr>
          </a:p>
          <a:p>
            <a:pPr algn="ctr"/>
            <a:endParaRPr lang="hr-HR" dirty="0"/>
          </a:p>
        </p:txBody>
      </p:sp>
      <p:sp>
        <p:nvSpPr>
          <p:cNvPr id="23" name="Jednakokračni trokut 22">
            <a:extLst>
              <a:ext uri="{FF2B5EF4-FFF2-40B4-BE49-F238E27FC236}">
                <a16:creationId xmlns:a16="http://schemas.microsoft.com/office/drawing/2014/main" id="{9BCB6A8A-1204-4418-8C66-9EC9C74F76AD}"/>
              </a:ext>
            </a:extLst>
          </p:cNvPr>
          <p:cNvSpPr/>
          <p:nvPr/>
        </p:nvSpPr>
        <p:spPr>
          <a:xfrm flipH="1">
            <a:off x="10954788" y="5872480"/>
            <a:ext cx="1237192" cy="985520"/>
          </a:xfrm>
          <a:prstGeom prst="triangl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78462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70</Words>
  <Application>Microsoft Office PowerPoint</Application>
  <PresentationFormat>Široki zaslon</PresentationFormat>
  <Paragraphs>17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1" baseType="lpstr">
      <vt:lpstr>Abadi Extra Light</vt:lpstr>
      <vt:lpstr>Arial</vt:lpstr>
      <vt:lpstr>Arial Black</vt:lpstr>
      <vt:lpstr>Calibri</vt:lpstr>
      <vt:lpstr>Calibri Light</vt:lpstr>
      <vt:lpstr>Tema sustava Office</vt:lpstr>
      <vt:lpstr>POWERPOINT TEMPLATE</vt:lpstr>
      <vt:lpstr>SADRŽAJ</vt:lpstr>
      <vt:lpstr>NASLOV</vt:lpstr>
      <vt:lpstr>NASLOV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Zoran Hercigonja</dc:creator>
  <cp:lastModifiedBy>Zoran Hercigonja</cp:lastModifiedBy>
  <cp:revision>5</cp:revision>
  <dcterms:created xsi:type="dcterms:W3CDTF">2020-12-08T11:00:45Z</dcterms:created>
  <dcterms:modified xsi:type="dcterms:W3CDTF">2020-12-08T11:08:12Z</dcterms:modified>
</cp:coreProperties>
</file>